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90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B502F-906F-3645-9D47-F15438F9649D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7F36-B250-6B4F-998B-768A3739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ver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895" y="0"/>
            <a:ext cx="10287000" cy="72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berlu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163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-1"/>
            <a:ext cx="4242816" cy="6886575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42816" y="137160"/>
            <a:ext cx="4901184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Facebook</a:t>
            </a:r>
            <a:r>
              <a:rPr lang="en-US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and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the anti-</a:t>
            </a:r>
            <a:r>
              <a:rPr kumimoji="0" lang="en-US" sz="26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berlusconi</a:t>
            </a: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movement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en-US" sz="26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italy</a:t>
            </a:r>
            <a:endParaRPr kumimoji="0" lang="en-US" sz="2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7160"/>
            <a:ext cx="4133088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5</a:t>
            </a:r>
            <a:r>
              <a:rPr lang="en-US" sz="1600" b="1" baseline="30000" dirty="0">
                <a:solidFill>
                  <a:schemeClr val="bg1"/>
                </a:solidFill>
                <a:latin typeface="+mj-lt"/>
                <a:cs typeface="Arial" pitchFamily="34" charset="0"/>
              </a:rPr>
              <a:t>th</a:t>
            </a:r>
            <a:r>
              <a:rPr lang="en-US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Dec 09: No-Berlusconi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Day</a:t>
            </a:r>
          </a:p>
          <a:p>
            <a:pPr lvl="0"/>
            <a:endParaRPr 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/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Hundreds of Thousands </a:t>
            </a:r>
            <a:r>
              <a:rPr lang="en-US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protesters in Rome, London, Berlin, Paris, Barcelona, New York, Los Angeles, Sydney and other cities around the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world</a:t>
            </a:r>
          </a:p>
          <a:p>
            <a:pPr lvl="0"/>
            <a:endParaRPr 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/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Popolo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Viola: Purple Movement</a:t>
            </a:r>
          </a:p>
          <a:p>
            <a:pPr lvl="0"/>
            <a:endParaRPr 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Born on 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Facebook  </a:t>
            </a:r>
            <a:r>
              <a:rPr lang="en-GB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as an a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nti-Berlusconi </a:t>
            </a:r>
            <a:r>
              <a:rPr lang="en-GB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movement, developed quickly a hybrid and complex identity: Anti-Corruption, Anti-Mafia, Anti-Fascism, 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pro-Workers’ </a:t>
            </a:r>
            <a:r>
              <a:rPr lang="en-GB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Rights, Research, Culture, and 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Education (</a:t>
            </a:r>
            <a:r>
              <a:rPr lang="en-GB" sz="1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Berlusconism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  <a:p>
            <a:endParaRPr lang="en-GB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/>
            <a:r>
              <a:rPr lang="en-US" sz="1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Facebook</a:t>
            </a:r>
            <a:r>
              <a:rPr lang="en-US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Page </a:t>
            </a:r>
            <a:r>
              <a:rPr lang="ja-JP" altLang="en-US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“</a:t>
            </a:r>
            <a:r>
              <a:rPr lang="en-US" altLang="ja-JP" sz="1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il</a:t>
            </a:r>
            <a:r>
              <a:rPr lang="en-US" altLang="ja-JP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ja-JP" sz="1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Popolo</a:t>
            </a:r>
            <a:r>
              <a:rPr lang="en-US" altLang="ja-JP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Viola</a:t>
            </a:r>
            <a:r>
              <a:rPr lang="ja-JP" altLang="en-US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”</a:t>
            </a:r>
            <a:r>
              <a:rPr lang="en-US" altLang="ja-JP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: </a:t>
            </a:r>
            <a:endParaRPr lang="en-US" altLang="ja-JP" sz="16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/>
            <a:r>
              <a:rPr lang="en-US" altLang="ja-JP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44,000 members (first day)</a:t>
            </a:r>
          </a:p>
          <a:p>
            <a:pPr lvl="0"/>
            <a:r>
              <a:rPr lang="en-US" altLang="ja-JP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198,000 members (January 2010)</a:t>
            </a:r>
            <a:endParaRPr lang="en-US" altLang="ja-JP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/>
            <a:r>
              <a:rPr lang="en-US" altLang="ja-JP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450,000 members (May 2012) </a:t>
            </a:r>
          </a:p>
          <a:p>
            <a:pPr lvl="0"/>
            <a:endParaRPr 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/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2011-2012: Berlusconi’s resignation, internal struggles, loss of credibility, decline</a:t>
            </a:r>
          </a:p>
          <a:p>
            <a:pPr lvl="0"/>
            <a:endParaRPr 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/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Q: How does the use of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Facebook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influence development of the purple movement throughout its life cycle?</a:t>
            </a:r>
          </a:p>
          <a:p>
            <a:pPr lvl="0"/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pPr lvl="0"/>
            <a:endParaRPr lang="en-US" sz="16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4242816" cy="6886575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42816" y="137160"/>
            <a:ext cx="4901184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Theoretical framework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&amp; methodology</a:t>
            </a:r>
            <a:endParaRPr kumimoji="0" lang="en-US" sz="2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7160"/>
            <a:ext cx="413308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b="1" dirty="0" smtClean="0">
                <a:solidFill>
                  <a:schemeClr val="bg1"/>
                </a:solidFill>
              </a:rPr>
              <a:t>- </a:t>
            </a:r>
            <a:r>
              <a:rPr lang="en-GB" sz="2000" b="1" u="sng" dirty="0" smtClean="0">
                <a:solidFill>
                  <a:schemeClr val="bg1"/>
                </a:solidFill>
              </a:rPr>
              <a:t>Critical Theory of Technology</a:t>
            </a:r>
          </a:p>
          <a:p>
            <a:pPr fontAlgn="base"/>
            <a:endParaRPr lang="en-GB" sz="2000" b="1" dirty="0" smtClean="0">
              <a:solidFill>
                <a:schemeClr val="bg1"/>
              </a:solidFill>
            </a:endParaRPr>
          </a:p>
          <a:p>
            <a:pPr fontAlgn="base"/>
            <a:r>
              <a:rPr lang="en-GB" sz="1600" b="1" dirty="0" smtClean="0">
                <a:solidFill>
                  <a:schemeClr val="bg1"/>
                </a:solidFill>
              </a:rPr>
              <a:t>	Technical Code (</a:t>
            </a:r>
            <a:r>
              <a:rPr lang="en-GB" sz="1600" b="1" dirty="0" err="1" smtClean="0">
                <a:solidFill>
                  <a:schemeClr val="bg1"/>
                </a:solidFill>
              </a:rPr>
              <a:t>Feenberg</a:t>
            </a:r>
            <a:r>
              <a:rPr lang="en-GB" sz="1600" b="1" dirty="0" smtClean="0">
                <a:solidFill>
                  <a:schemeClr val="bg1"/>
                </a:solidFill>
              </a:rPr>
              <a:t>, 2005)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fontAlgn="base"/>
            <a:endParaRPr lang="en-US" sz="20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u="sng" dirty="0" smtClean="0">
                <a:solidFill>
                  <a:schemeClr val="bg1"/>
                </a:solidFill>
              </a:rPr>
              <a:t>Social Movement Theory</a:t>
            </a:r>
            <a:endParaRPr lang="en-GB" sz="2000" b="1" u="sng" dirty="0" smtClean="0">
              <a:solidFill>
                <a:schemeClr val="bg1"/>
              </a:solidFill>
            </a:endParaRPr>
          </a:p>
          <a:p>
            <a:pPr fontAlgn="base"/>
            <a:endParaRPr lang="en-US" sz="16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sz="1600" b="1" dirty="0" smtClean="0">
                <a:solidFill>
                  <a:schemeClr val="bg1"/>
                </a:solidFill>
              </a:rPr>
              <a:t>	SMOs Life cycles (Dawson and </a:t>
            </a:r>
            <a:r>
              <a:rPr lang="en-US" sz="1600" b="1" dirty="0" err="1" smtClean="0">
                <a:solidFill>
                  <a:schemeClr val="bg1"/>
                </a:solidFill>
              </a:rPr>
              <a:t>Gettys</a:t>
            </a:r>
            <a:r>
              <a:rPr lang="en-US" sz="1600" b="1" dirty="0" smtClean="0">
                <a:solidFill>
                  <a:schemeClr val="bg1"/>
                </a:solidFill>
              </a:rPr>
              <a:t>, 	1929; Della </a:t>
            </a:r>
            <a:r>
              <a:rPr lang="en-US" sz="1600" b="1" dirty="0" err="1" smtClean="0">
                <a:solidFill>
                  <a:schemeClr val="bg1"/>
                </a:solidFill>
              </a:rPr>
              <a:t>Porta</a:t>
            </a:r>
            <a:r>
              <a:rPr lang="en-US" sz="1600" b="1" dirty="0" smtClean="0">
                <a:solidFill>
                  <a:schemeClr val="bg1"/>
                </a:solidFill>
              </a:rPr>
              <a:t> and </a:t>
            </a:r>
            <a:r>
              <a:rPr lang="en-US" sz="1600" b="1" dirty="0" err="1" smtClean="0">
                <a:solidFill>
                  <a:schemeClr val="bg1"/>
                </a:solidFill>
              </a:rPr>
              <a:t>Diani</a:t>
            </a:r>
            <a:r>
              <a:rPr lang="en-US" sz="1600" b="1" dirty="0" smtClean="0">
                <a:solidFill>
                  <a:schemeClr val="bg1"/>
                </a:solidFill>
              </a:rPr>
              <a:t>, 2006)</a:t>
            </a:r>
          </a:p>
          <a:p>
            <a:pPr fontAlgn="base"/>
            <a:endParaRPr lang="en-US" sz="1600" b="1" dirty="0">
              <a:solidFill>
                <a:schemeClr val="bg1"/>
              </a:solidFill>
            </a:endParaRPr>
          </a:p>
          <a:p>
            <a:pPr fontAlgn="base"/>
            <a:r>
              <a:rPr lang="en-US" sz="1600" b="1" dirty="0" smtClean="0">
                <a:solidFill>
                  <a:schemeClr val="bg1"/>
                </a:solidFill>
              </a:rPr>
              <a:t> 	Unrest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(1994-2009)</a:t>
            </a:r>
          </a:p>
          <a:p>
            <a:pPr fontAlgn="base"/>
            <a:r>
              <a:rPr lang="en-US" sz="1600" b="1" dirty="0">
                <a:solidFill>
                  <a:schemeClr val="bg1"/>
                </a:solidFill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</a:rPr>
              <a:t>Excitement (</a:t>
            </a:r>
            <a:r>
              <a:rPr lang="en-US" sz="1600" b="1" dirty="0" err="1" smtClean="0">
                <a:solidFill>
                  <a:schemeClr val="bg1"/>
                </a:solidFill>
              </a:rPr>
              <a:t>NoBDay</a:t>
            </a:r>
            <a:r>
              <a:rPr lang="en-US" sz="1600" b="1" dirty="0" smtClean="0">
                <a:solidFill>
                  <a:schemeClr val="bg1"/>
                </a:solidFill>
              </a:rPr>
              <a:t>&gt;1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1600" b="1" dirty="0" smtClean="0">
                <a:solidFill>
                  <a:schemeClr val="bg1"/>
                </a:solidFill>
              </a:rPr>
              <a:t> scission)</a:t>
            </a:r>
          </a:p>
          <a:p>
            <a:pPr fontAlgn="base"/>
            <a:r>
              <a:rPr lang="en-US" sz="1600" b="1" dirty="0">
                <a:solidFill>
                  <a:schemeClr val="bg1"/>
                </a:solidFill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</a:rPr>
              <a:t>Formalization (&gt;Non-Profit)	</a:t>
            </a:r>
          </a:p>
          <a:p>
            <a:pPr fontAlgn="base"/>
            <a:r>
              <a:rPr lang="en-US" sz="1600" b="1" dirty="0">
                <a:solidFill>
                  <a:schemeClr val="bg1"/>
                </a:solidFill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</a:rPr>
              <a:t>Institutionalization(&gt;2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1600" b="1" dirty="0" smtClean="0">
                <a:solidFill>
                  <a:schemeClr val="bg1"/>
                </a:solidFill>
              </a:rPr>
              <a:t> scission)</a:t>
            </a:r>
          </a:p>
          <a:p>
            <a:pPr fontAlgn="base"/>
            <a:r>
              <a:rPr lang="en-US" sz="1600" b="1" dirty="0">
                <a:solidFill>
                  <a:schemeClr val="bg1"/>
                </a:solidFill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</a:rPr>
              <a:t>Decline (or re-</a:t>
            </a:r>
            <a:r>
              <a:rPr lang="en-US" sz="1600" b="1" dirty="0" err="1" smtClean="0">
                <a:solidFill>
                  <a:schemeClr val="bg1"/>
                </a:solidFill>
              </a:rPr>
              <a:t>formalisation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</a:p>
          <a:p>
            <a:pPr fontAlgn="base"/>
            <a:endParaRPr lang="en-US" sz="16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sz="1600" b="1" dirty="0" smtClean="0">
                <a:solidFill>
                  <a:schemeClr val="bg1"/>
                </a:solidFill>
              </a:rPr>
              <a:t>	Collective Identity (</a:t>
            </a:r>
            <a:r>
              <a:rPr lang="en-US" sz="1600" b="1" dirty="0" err="1" smtClean="0">
                <a:solidFill>
                  <a:schemeClr val="bg1"/>
                </a:solidFill>
              </a:rPr>
              <a:t>Melucci</a:t>
            </a:r>
            <a:r>
              <a:rPr lang="en-US" sz="1600" b="1" dirty="0" smtClean="0">
                <a:solidFill>
                  <a:schemeClr val="bg1"/>
                </a:solidFill>
              </a:rPr>
              <a:t>, 2001; 	</a:t>
            </a:r>
            <a:r>
              <a:rPr lang="en-US" sz="1600" b="1" dirty="0" err="1" smtClean="0">
                <a:solidFill>
                  <a:schemeClr val="bg1"/>
                </a:solidFill>
              </a:rPr>
              <a:t>Polletta</a:t>
            </a:r>
            <a:r>
              <a:rPr lang="en-US" sz="1600" b="1" dirty="0" smtClean="0">
                <a:solidFill>
                  <a:schemeClr val="bg1"/>
                </a:solidFill>
              </a:rPr>
              <a:t>, 2001)</a:t>
            </a:r>
            <a:endParaRPr lang="en-GB" sz="1600" b="1" dirty="0" smtClean="0">
              <a:solidFill>
                <a:schemeClr val="bg1"/>
              </a:solidFill>
            </a:endParaRPr>
          </a:p>
          <a:p>
            <a:pPr fontAlgn="base"/>
            <a:endParaRPr lang="en-US" sz="16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u="sng" dirty="0" smtClean="0">
                <a:solidFill>
                  <a:schemeClr val="bg1"/>
                </a:solidFill>
              </a:rPr>
              <a:t>Methodology</a:t>
            </a:r>
          </a:p>
          <a:p>
            <a:pPr fontAlgn="base"/>
            <a:endParaRPr lang="en-GB" sz="1600" b="1" u="sng" dirty="0" smtClean="0">
              <a:solidFill>
                <a:schemeClr val="bg1"/>
              </a:solidFill>
            </a:endParaRPr>
          </a:p>
          <a:p>
            <a:pPr fontAlgn="base"/>
            <a:r>
              <a:rPr lang="en-US" sz="1600" b="1" dirty="0" smtClean="0">
                <a:solidFill>
                  <a:schemeClr val="bg1"/>
                </a:solidFill>
              </a:rPr>
              <a:t>	In-Depth Interviews</a:t>
            </a:r>
          </a:p>
          <a:p>
            <a:pPr fontAlgn="base"/>
            <a:r>
              <a:rPr lang="en-US" sz="1600" b="1" dirty="0" smtClean="0">
                <a:solidFill>
                  <a:schemeClr val="bg1"/>
                </a:solidFill>
              </a:rPr>
              <a:t>	Content Analysis</a:t>
            </a:r>
          </a:p>
          <a:p>
            <a:pPr fontAlgn="base"/>
            <a:r>
              <a:rPr lang="en-US" sz="1600" b="1" dirty="0" smtClean="0">
                <a:solidFill>
                  <a:schemeClr val="bg1"/>
                </a:solidFill>
              </a:rPr>
              <a:t>	Historical Trend Analysis</a:t>
            </a:r>
          </a:p>
          <a:p>
            <a:pPr fontAlgn="base"/>
            <a:r>
              <a:rPr lang="en-US" sz="1600" b="1" dirty="0" smtClean="0">
                <a:solidFill>
                  <a:schemeClr val="bg1"/>
                </a:solidFill>
              </a:rPr>
              <a:t>	Survey</a:t>
            </a:r>
          </a:p>
          <a:p>
            <a:pPr fontAlgn="base"/>
            <a:endParaRPr lang="en-US" sz="1600" b="1" dirty="0" smtClean="0">
              <a:solidFill>
                <a:schemeClr val="bg1"/>
              </a:solidFill>
            </a:endParaRPr>
          </a:p>
          <a:p>
            <a:pPr fontAlgn="base"/>
            <a:endParaRPr lang="en-US" sz="1600" b="1" dirty="0" smtClean="0">
              <a:solidFill>
                <a:schemeClr val="bg1"/>
              </a:solidFill>
            </a:endParaRP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Critical_Theory_Technolo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86" y="1325880"/>
            <a:ext cx="3470148" cy="526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4242816" cy="6886575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42816" y="137160"/>
            <a:ext cx="4901184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When</a:t>
            </a:r>
            <a:r>
              <a:rPr kumimoji="0" lang="en-US" sz="26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all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facebook</a:t>
            </a:r>
            <a:r>
              <a:rPr lang="en-US" sz="2600" b="1" cap="all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6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‘is´ the movement</a:t>
            </a:r>
            <a:endParaRPr kumimoji="0" lang="en-US" sz="2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7160"/>
            <a:ext cx="4242816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Dialogue or </a:t>
            </a:r>
            <a:r>
              <a:rPr lang="en-GB" b="1" dirty="0" err="1" smtClean="0">
                <a:solidFill>
                  <a:schemeClr val="bg1"/>
                </a:solidFill>
              </a:rPr>
              <a:t>Trialogue</a:t>
            </a:r>
            <a:r>
              <a:rPr lang="en-GB" b="1" dirty="0" smtClean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GB" sz="1400" b="1" dirty="0" smtClean="0">
                <a:solidFill>
                  <a:schemeClr val="bg1"/>
                </a:solidFill>
              </a:rPr>
              <a:t>	</a:t>
            </a:r>
          </a:p>
          <a:p>
            <a:pPr lvl="0"/>
            <a:r>
              <a:rPr lang="en-GB" sz="1400" b="1" dirty="0">
                <a:solidFill>
                  <a:schemeClr val="bg1"/>
                </a:solidFill>
              </a:rPr>
              <a:t>	</a:t>
            </a:r>
            <a:r>
              <a:rPr lang="en-GB" sz="1400" b="1" dirty="0" smtClean="0">
                <a:solidFill>
                  <a:schemeClr val="bg1"/>
                </a:solidFill>
              </a:rPr>
              <a:t>PV posts: 480.8 likes, 216.4 comments</a:t>
            </a:r>
          </a:p>
          <a:p>
            <a:pPr lvl="1"/>
            <a:r>
              <a:rPr lang="en-GB" sz="1400" b="1" dirty="0" smtClean="0">
                <a:solidFill>
                  <a:schemeClr val="bg1"/>
                </a:solidFill>
              </a:rPr>
              <a:t>Users’ posts: 0.21 likes, 0.12 comments </a:t>
            </a:r>
          </a:p>
          <a:p>
            <a:pPr lvl="1"/>
            <a:r>
              <a:rPr lang="en-GB" sz="1400" b="1" dirty="0" smtClean="0">
                <a:solidFill>
                  <a:schemeClr val="bg1"/>
                </a:solidFill>
              </a:rPr>
              <a:t>(1218 – 591 – 532 – 341)</a:t>
            </a:r>
          </a:p>
          <a:p>
            <a:pPr lvl="1"/>
            <a:endParaRPr lang="en-GB" sz="1400" b="1" dirty="0" smtClean="0">
              <a:solidFill>
                <a:schemeClr val="bg1"/>
              </a:solidFill>
            </a:endParaRPr>
          </a:p>
          <a:p>
            <a:pPr lvl="0"/>
            <a:r>
              <a:rPr lang="en-GB" sz="1400" b="1" dirty="0">
                <a:solidFill>
                  <a:schemeClr val="bg1"/>
                </a:solidFill>
              </a:rPr>
              <a:t>	</a:t>
            </a:r>
            <a:r>
              <a:rPr lang="en-GB" sz="1400" b="1" dirty="0" smtClean="0">
                <a:solidFill>
                  <a:schemeClr val="bg1"/>
                </a:solidFill>
              </a:rPr>
              <a:t>- Conversation </a:t>
            </a:r>
            <a:r>
              <a:rPr lang="en-GB" sz="1400" b="1" dirty="0">
                <a:solidFill>
                  <a:schemeClr val="bg1"/>
                </a:solidFill>
              </a:rPr>
              <a:t>takes place on individual 	users’ Newsfeed, not on the page </a:t>
            </a:r>
            <a:r>
              <a:rPr lang="en-GB" sz="1400" b="1" dirty="0" smtClean="0">
                <a:solidFill>
                  <a:schemeClr val="bg1"/>
                </a:solidFill>
              </a:rPr>
              <a:t> (30 </a:t>
            </a:r>
            <a:r>
              <a:rPr lang="en-GB" sz="1400" b="1" dirty="0">
                <a:solidFill>
                  <a:schemeClr val="bg1"/>
                </a:solidFill>
              </a:rPr>
              <a:t>to </a:t>
            </a:r>
            <a:r>
              <a:rPr lang="en-GB" sz="1400" b="1" dirty="0" smtClean="0">
                <a:solidFill>
                  <a:schemeClr val="bg1"/>
                </a:solidFill>
              </a:rPr>
              <a:t>1)</a:t>
            </a:r>
            <a:endParaRPr lang="en-GB" sz="1400" b="1" dirty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GB" sz="1400" b="1" dirty="0">
              <a:solidFill>
                <a:schemeClr val="bg1"/>
              </a:solidFill>
            </a:endParaRPr>
          </a:p>
          <a:p>
            <a:pPr lvl="1"/>
            <a:r>
              <a:rPr lang="en-GB" sz="1400" b="1" dirty="0" smtClean="0">
                <a:solidFill>
                  <a:schemeClr val="bg1"/>
                </a:solidFill>
              </a:rPr>
              <a:t>- Only </a:t>
            </a:r>
            <a:r>
              <a:rPr lang="en-GB" sz="1400" b="1" dirty="0">
                <a:solidFill>
                  <a:schemeClr val="bg1"/>
                </a:solidFill>
              </a:rPr>
              <a:t>PV updates show up on </a:t>
            </a:r>
            <a:r>
              <a:rPr lang="en-GB" sz="1400" b="1" dirty="0" smtClean="0">
                <a:solidFill>
                  <a:schemeClr val="bg1"/>
                </a:solidFill>
              </a:rPr>
              <a:t>Newsfeed</a:t>
            </a:r>
          </a:p>
          <a:p>
            <a:pPr marL="285750" indent="-285750">
              <a:buFontTx/>
              <a:buChar char="-"/>
            </a:pP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	Is this a discussion?</a:t>
            </a: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GB" sz="1400" b="1" dirty="0" smtClean="0">
              <a:solidFill>
                <a:schemeClr val="bg1"/>
              </a:solidFill>
            </a:endParaRPr>
          </a:p>
          <a:p>
            <a:pPr lvl="1"/>
            <a:r>
              <a:rPr lang="en-GB" sz="1400" b="1" dirty="0" smtClean="0">
                <a:solidFill>
                  <a:schemeClr val="bg1"/>
                </a:solidFill>
              </a:rPr>
              <a:t>- Only very few comments are ‘conversational’</a:t>
            </a:r>
          </a:p>
          <a:p>
            <a:pPr lvl="1"/>
            <a:r>
              <a:rPr lang="en-GB" sz="1400" b="1" dirty="0" smtClean="0">
                <a:solidFill>
                  <a:schemeClr val="bg1"/>
                </a:solidFill>
              </a:rPr>
              <a:t>(12.4% - 11% - 9.2% - 8%)</a:t>
            </a:r>
          </a:p>
          <a:p>
            <a:pPr lvl="1"/>
            <a:endParaRPr lang="en-GB" sz="1400" b="1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GB" sz="1400" b="1" dirty="0" smtClean="0">
                <a:solidFill>
                  <a:schemeClr val="bg1"/>
                </a:solidFill>
              </a:rPr>
              <a:t> Almost none of the comments hold information (6.5% - 6% - 6.2% - 5.8%)</a:t>
            </a:r>
          </a:p>
          <a:p>
            <a:pPr lvl="1">
              <a:buFontTx/>
              <a:buChar char="-"/>
            </a:pPr>
            <a:endParaRPr lang="en-GB" sz="1600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	The Admins’ War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sz="1400" b="1" dirty="0" smtClean="0">
                <a:solidFill>
                  <a:schemeClr val="bg1"/>
                </a:solidFill>
              </a:rPr>
              <a:t>	 - (past) Any administrator was able to 	remove subscribers or to make them 	administrators themselves (1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st</a:t>
            </a:r>
            <a:r>
              <a:rPr lang="en-GB" sz="1400" b="1" dirty="0" smtClean="0">
                <a:solidFill>
                  <a:schemeClr val="bg1"/>
                </a:solidFill>
              </a:rPr>
              <a:t> scission)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	- (present) Any administrator can exclude any 	other administrator, founder included (2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nd</a:t>
            </a:r>
            <a:r>
              <a:rPr lang="en-GB" sz="1400" b="1" dirty="0" smtClean="0">
                <a:solidFill>
                  <a:schemeClr val="bg1"/>
                </a:solidFill>
              </a:rPr>
              <a:t> 	scission)</a:t>
            </a:r>
          </a:p>
          <a:p>
            <a:endParaRPr lang="en-GB" sz="1600" b="1" dirty="0" smtClean="0">
              <a:solidFill>
                <a:schemeClr val="bg1"/>
              </a:solidFill>
            </a:endParaRPr>
          </a:p>
          <a:p>
            <a:r>
              <a:rPr lang="en-GB" sz="1600" b="1" dirty="0" smtClean="0">
                <a:solidFill>
                  <a:schemeClr val="bg1"/>
                </a:solidFill>
              </a:rPr>
              <a:t>	</a:t>
            </a:r>
          </a:p>
          <a:p>
            <a:pPr lvl="0">
              <a:buFontTx/>
              <a:buChar char="-"/>
            </a:pPr>
            <a:endParaRPr lang="en-US" sz="1600" b="1" dirty="0">
              <a:solidFill>
                <a:schemeClr val="bg1"/>
              </a:solidFill>
            </a:endParaRPr>
          </a:p>
          <a:p>
            <a:pPr lvl="0"/>
            <a:endParaRPr lang="en-US" sz="16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6974"/>
            <a:ext cx="40290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53589"/>
            <a:ext cx="4105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4242816" cy="6886575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42816" y="137160"/>
            <a:ext cx="4901184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To resume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37160"/>
            <a:ext cx="41330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- Absence of </a:t>
            </a:r>
            <a:r>
              <a:rPr lang="en-GB" sz="1600" b="1" dirty="0" err="1" smtClean="0">
                <a:solidFill>
                  <a:schemeClr val="bg1"/>
                </a:solidFill>
              </a:rPr>
              <a:t>trialogue</a:t>
            </a:r>
            <a:endParaRPr lang="en-GB" sz="1600" b="1" dirty="0" smtClean="0">
              <a:solidFill>
                <a:schemeClr val="bg1"/>
              </a:solidFill>
            </a:endParaRPr>
          </a:p>
          <a:p>
            <a:r>
              <a:rPr lang="en-GB" sz="1600" b="1" dirty="0" smtClean="0">
                <a:solidFill>
                  <a:schemeClr val="bg1"/>
                </a:solidFill>
              </a:rPr>
              <a:t>- Absence of discussion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- Vertical &gt; Horizontal Communication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	</a:t>
            </a:r>
            <a:r>
              <a:rPr lang="en-GB" sz="1600" b="1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	</a:t>
            </a:r>
            <a:r>
              <a:rPr lang="en-GB" sz="1600" b="1" dirty="0" smtClean="0">
                <a:solidFill>
                  <a:schemeClr val="bg1"/>
                </a:solidFill>
              </a:rPr>
              <a:t>1) Disintegration of Collective Identity 	     building process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		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Q: is really Facebook horizontal?</a:t>
            </a:r>
          </a:p>
          <a:p>
            <a:endParaRPr lang="en-GB" sz="1600" b="1" dirty="0" smtClean="0">
              <a:solidFill>
                <a:schemeClr val="bg1"/>
              </a:solidFill>
            </a:endParaRPr>
          </a:p>
          <a:p>
            <a:r>
              <a:rPr lang="en-GB" sz="1600" b="1" dirty="0" smtClean="0">
                <a:solidFill>
                  <a:schemeClr val="bg1"/>
                </a:solidFill>
              </a:rPr>
              <a:t>- Lack of Democratic Management of Facebook pages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- Need for centralised organising processes</a:t>
            </a:r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 smtClean="0">
                <a:solidFill>
                  <a:schemeClr val="bg1"/>
                </a:solidFill>
              </a:rPr>
              <a:t>- Formalisation </a:t>
            </a:r>
            <a:r>
              <a:rPr lang="en-US" sz="1600" b="1" dirty="0" smtClean="0">
                <a:solidFill>
                  <a:schemeClr val="bg1"/>
                </a:solidFill>
              </a:rPr>
              <a:t>–</a:t>
            </a:r>
            <a:r>
              <a:rPr lang="en-GB" sz="1600" b="1" dirty="0" smtClean="0">
                <a:solidFill>
                  <a:schemeClr val="bg1"/>
                </a:solidFill>
              </a:rPr>
              <a:t> Institutionalisation Loop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	&gt;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	</a:t>
            </a:r>
            <a:r>
              <a:rPr lang="en-GB" sz="1600" b="1" dirty="0" smtClean="0">
                <a:solidFill>
                  <a:schemeClr val="bg1"/>
                </a:solidFill>
              </a:rPr>
              <a:t>2) Negative influence of ideological clash 	on medium – long term strategies of 	SMs</a:t>
            </a: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 smtClean="0">
                <a:solidFill>
                  <a:schemeClr val="bg1"/>
                </a:solidFill>
              </a:rPr>
              <a:t>Q: is it just a coincidence that the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most effective Facebook protests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took place in countries where FB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ideologies were closer to the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meta-values of SMs?</a:t>
            </a:r>
          </a:p>
        </p:txBody>
      </p:sp>
      <p:pic>
        <p:nvPicPr>
          <p:cNvPr id="2" name="Picture 1" descr="sol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87984" y="1128949"/>
            <a:ext cx="3844664" cy="23143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4144" y="4070689"/>
            <a:ext cx="6026726" cy="267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543</Words>
  <Application>Microsoft Macintosh PowerPoint</Application>
  <PresentationFormat>On-screen Show (4:3)</PresentationFormat>
  <Paragraphs>101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University of Westminster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Nonikashvili</dc:creator>
  <cp:lastModifiedBy>- -</cp:lastModifiedBy>
  <cp:revision>23</cp:revision>
  <dcterms:created xsi:type="dcterms:W3CDTF">2012-05-08T05:10:10Z</dcterms:created>
  <dcterms:modified xsi:type="dcterms:W3CDTF">2012-05-08T05:10:41Z</dcterms:modified>
</cp:coreProperties>
</file>