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12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F9F8A-20D9-7643-BE8C-561BFCA25293}" type="datetimeFigureOut">
              <a:rPr lang="en-US"/>
              <a:pPr/>
              <a:t>10/16/13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83255-2256-E749-9420-B86F447592A8}" type="slidenum">
              <a:rPr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GLOBAL SUSTAINABLE INFORMATION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Vision for the Future</a:t>
            </a:r>
          </a:p>
          <a:p>
            <a:endParaRPr lang="de-DE"/>
          </a:p>
          <a:p>
            <a:r>
              <a:rPr lang="de-DE"/>
              <a:t>Wolfgang Hofkirchner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Framework of requirements:</a:t>
            </a:r>
          </a:p>
          <a:p>
            <a:pPr lvl="1"/>
            <a:r>
              <a:rPr lang="de-DE" smtClean="0"/>
              <a:t>second, the change must establish </a:t>
            </a:r>
            <a:r>
              <a:rPr lang="de-DE" b="1" smtClean="0"/>
              <a:t>safeguards against man-made dysfunctions</a:t>
            </a:r>
            <a:r>
              <a:rPr lang="de-DE" smtClean="0"/>
              <a:t> that might, eventually, cause the collapse of the whole world-system </a:t>
            </a:r>
            <a:br>
              <a:rPr lang="de-DE" smtClean="0"/>
            </a:br>
            <a:r>
              <a:rPr lang="de-DE" b="1" smtClean="0"/>
              <a:t>– hence sustainability</a:t>
            </a:r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Framework of requirements:</a:t>
            </a:r>
          </a:p>
          <a:p>
            <a:pPr lvl="1"/>
            <a:r>
              <a:rPr lang="de-DE" smtClean="0"/>
              <a:t>third, the change must mobilise humanity‘s best </a:t>
            </a:r>
            <a:r>
              <a:rPr lang="de-DE" b="1" smtClean="0"/>
              <a:t>intellectual capacities </a:t>
            </a:r>
            <a:r>
              <a:rPr lang="de-DE" smtClean="0"/>
              <a:t>to gain knowledge that allows for the design of the required safeguards</a:t>
            </a:r>
            <a:br>
              <a:rPr lang="de-DE" smtClean="0"/>
            </a:br>
            <a:r>
              <a:rPr lang="de-DE" b="1" smtClean="0"/>
              <a:t>– hence informationality</a:t>
            </a:r>
          </a:p>
          <a:p>
            <a:endParaRPr lang="de-DE" smtClean="0"/>
          </a:p>
          <a:p>
            <a:endParaRPr lang="de-DE" smtClean="0"/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Implementation needs, first, </a:t>
            </a:r>
            <a:r>
              <a:rPr lang="de-DE" b="1"/>
              <a:t>social co-operation </a:t>
            </a:r>
            <a:r>
              <a:rPr lang="de-DE"/>
              <a:t>of actors such that they </a:t>
            </a:r>
            <a:r>
              <a:rPr lang="de-DE" b="1"/>
              <a:t>reflect </a:t>
            </a:r>
            <a:br>
              <a:rPr lang="de-DE" b="1"/>
            </a:br>
            <a:r>
              <a:rPr lang="de-DE"/>
              <a:t>- a common goal, </a:t>
            </a:r>
            <a:br>
              <a:rPr lang="de-DE"/>
            </a:br>
            <a:r>
              <a:rPr lang="de-DE"/>
              <a:t>- a common state, </a:t>
            </a:r>
            <a:br>
              <a:rPr lang="de-DE"/>
            </a:br>
            <a:r>
              <a:rPr lang="de-DE"/>
              <a:t>- and a common way to reach the goal, </a:t>
            </a:r>
            <a:br>
              <a:rPr lang="de-DE"/>
            </a:br>
            <a:r>
              <a:rPr lang="de-DE" b="1"/>
              <a:t>in the collective supra-system they are integrated with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Implementation needs, second, </a:t>
            </a:r>
            <a:r>
              <a:rPr lang="de-DE" b="1"/>
              <a:t>social communication </a:t>
            </a:r>
            <a:r>
              <a:rPr lang="de-DE"/>
              <a:t>of actors </a:t>
            </a:r>
            <a:r>
              <a:rPr lang="de-DE" b="1"/>
              <a:t>as interacting individual systems </a:t>
            </a:r>
            <a:r>
              <a:rPr lang="de-DE"/>
              <a:t>such that they </a:t>
            </a:r>
            <a:r>
              <a:rPr lang="de-DE" b="1"/>
              <a:t>reflect </a:t>
            </a:r>
            <a:r>
              <a:rPr lang="de-DE"/>
              <a:t>each other‘s reflection on </a:t>
            </a:r>
            <a:br>
              <a:rPr lang="de-DE"/>
            </a:br>
            <a:r>
              <a:rPr lang="de-DE"/>
              <a:t>- goals, </a:t>
            </a:r>
            <a:br>
              <a:rPr lang="de-DE"/>
            </a:br>
            <a:r>
              <a:rPr lang="de-DE"/>
              <a:t>- states, </a:t>
            </a:r>
            <a:br>
              <a:rPr lang="de-DE"/>
            </a:br>
            <a:r>
              <a:rPr lang="de-DE"/>
              <a:t>- and ways, </a:t>
            </a:r>
            <a:br>
              <a:rPr lang="de-DE"/>
            </a:br>
            <a:r>
              <a:rPr lang="de-DE" b="1"/>
              <a:t>in relation to the supra-system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Implementation needs, third, </a:t>
            </a:r>
            <a:r>
              <a:rPr lang="de-DE" b="1"/>
              <a:t>social cognition </a:t>
            </a:r>
            <a:r>
              <a:rPr lang="de-DE"/>
              <a:t>of actors </a:t>
            </a:r>
            <a:r>
              <a:rPr lang="de-DE" b="1"/>
              <a:t>as individual systems </a:t>
            </a:r>
            <a:r>
              <a:rPr lang="de-DE"/>
              <a:t>such that they </a:t>
            </a:r>
            <a:r>
              <a:rPr lang="de-DE" b="1"/>
              <a:t>reflect </a:t>
            </a:r>
            <a:br>
              <a:rPr lang="de-DE" b="1"/>
            </a:br>
            <a:r>
              <a:rPr lang="de-DE" b="1"/>
              <a:t>- </a:t>
            </a:r>
            <a:r>
              <a:rPr lang="de-DE"/>
              <a:t>their own goals, </a:t>
            </a:r>
            <a:br>
              <a:rPr lang="de-DE"/>
            </a:br>
            <a:r>
              <a:rPr lang="de-DE"/>
              <a:t>- the state they are in, </a:t>
            </a:r>
            <a:br>
              <a:rPr lang="de-DE"/>
            </a:br>
            <a:r>
              <a:rPr lang="de-DE"/>
              <a:t>- and the way to reach their goals, </a:t>
            </a:r>
            <a:br>
              <a:rPr lang="de-DE"/>
            </a:br>
            <a:r>
              <a:rPr lang="de-DE" b="1"/>
              <a:t>in relation to the supra-system</a:t>
            </a:r>
          </a:p>
          <a:p>
            <a:endParaRPr lang="de-DE"/>
          </a:p>
          <a:p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pic>
        <p:nvPicPr>
          <p:cNvPr id="6" name="Content Placeholder 5" descr="3stag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140" r="-1140"/>
              <a:stretch>
                <a:fillRect/>
              </a:stretch>
            </p:blipFill>
          </mc:Choice>
          <mc:Fallback>
            <p:blipFill>
              <a:blip r:embed="rId3"/>
              <a:srcRect l="-1140" r="-114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1 Social Systems</a:t>
            </a:r>
          </a:p>
          <a:p>
            <a:r>
              <a:rPr lang="de-DE"/>
              <a:t>2 Individualisation and Socialisation</a:t>
            </a:r>
          </a:p>
          <a:p>
            <a:r>
              <a:rPr lang="de-DE"/>
              <a:t>3 Individualism and Collectivism</a:t>
            </a:r>
          </a:p>
          <a:p>
            <a:r>
              <a:rPr lang="de-DE"/>
              <a:t>4 Global Challenges</a:t>
            </a:r>
          </a:p>
          <a:p>
            <a:r>
              <a:rPr lang="de-DE"/>
              <a:t>5 Global Sustainable Information Society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1 Social Systems</a:t>
            </a:r>
          </a:p>
        </p:txBody>
      </p:sp>
      <p:pic>
        <p:nvPicPr>
          <p:cNvPr id="4" name="Content Placeholder 3" descr="social system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140" r="-1140"/>
              <a:stretch>
                <a:fillRect/>
              </a:stretch>
            </p:blipFill>
          </mc:Choice>
          <mc:Fallback>
            <p:blipFill>
              <a:blip r:embed="rId3"/>
              <a:srcRect l="-1140" r="-114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2 Individualisation and socialisation</a:t>
            </a:r>
          </a:p>
        </p:txBody>
      </p:sp>
      <p:pic>
        <p:nvPicPr>
          <p:cNvPr id="6" name="Content Placeholder 5" descr="unitythroughdiversity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140" r="-1140"/>
              <a:stretch>
                <a:fillRect/>
              </a:stretch>
            </p:blipFill>
          </mc:Choice>
          <mc:Fallback>
            <p:blipFill>
              <a:blip r:embed="rId3"/>
              <a:srcRect l="-1140" r="-114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/>
              <a:t>3 Individualism and Collectivism</a:t>
            </a:r>
          </a:p>
        </p:txBody>
      </p:sp>
      <p:pic>
        <p:nvPicPr>
          <p:cNvPr id="5" name="Content Placeholder 4" descr="2stag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140" r="-1140"/>
              <a:stretch>
                <a:fillRect/>
              </a:stretch>
            </p:blipFill>
          </mc:Choice>
          <mc:Fallback>
            <p:blipFill>
              <a:blip r:embed="rId3"/>
              <a:srcRect l="-1140" r="-114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4 Global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mtClean="0"/>
              <a:t>We live in the age of </a:t>
            </a:r>
            <a:r>
              <a:rPr lang="es-ES_tradnl" b="1" smtClean="0"/>
              <a:t>global challenges</a:t>
            </a:r>
            <a:r>
              <a:rPr lang="es-ES_tradnl" smtClean="0"/>
              <a:t>. </a:t>
            </a:r>
            <a:br>
              <a:rPr lang="es-ES_tradnl" smtClean="0"/>
            </a:br>
            <a:r>
              <a:rPr lang="es-ES_tradnl" smtClean="0"/>
              <a:t/>
            </a:r>
            <a:br>
              <a:rPr lang="es-ES_tradnl" smtClean="0"/>
            </a:br>
            <a:r>
              <a:rPr lang="es-ES_tradnl" smtClean="0"/>
              <a:t>Global challenges are due to disparities in social relations</a:t>
            </a:r>
          </a:p>
          <a:p>
            <a:pPr lvl="1"/>
            <a:r>
              <a:rPr lang="es-ES_tradnl" smtClean="0"/>
              <a:t>between humans and technology</a:t>
            </a:r>
          </a:p>
          <a:p>
            <a:pPr lvl="1"/>
            <a:r>
              <a:rPr lang="es-ES_tradnl" smtClean="0"/>
              <a:t>between humans and nature</a:t>
            </a:r>
          </a:p>
          <a:p>
            <a:pPr lvl="1"/>
            <a:r>
              <a:rPr lang="es-ES_tradnl" smtClean="0"/>
              <a:t>among humans</a:t>
            </a:r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4 Global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Global challenges </a:t>
            </a:r>
          </a:p>
          <a:p>
            <a:pPr lvl="1"/>
            <a:r>
              <a:rPr lang="de-DE" smtClean="0"/>
              <a:t>threaten the continuation of humanity through another world war and environmental catastrophes</a:t>
            </a:r>
          </a:p>
          <a:p>
            <a:pPr lvl="1"/>
            <a:r>
              <a:rPr lang="de-DE" smtClean="0"/>
              <a:t>can be met only by all humanity: need of global consciousness</a:t>
            </a:r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4 Global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We face the choice:</a:t>
            </a:r>
          </a:p>
          <a:p>
            <a:pPr lvl="1"/>
            <a:r>
              <a:rPr lang="de-DE" smtClean="0"/>
              <a:t>either </a:t>
            </a:r>
            <a:r>
              <a:rPr lang="de-DE" b="1" smtClean="0"/>
              <a:t>breakdown </a:t>
            </a:r>
            <a:r>
              <a:rPr lang="de-DE" smtClean="0"/>
              <a:t>of the interdependent world system because of business as usual</a:t>
            </a:r>
          </a:p>
          <a:p>
            <a:pPr lvl="1"/>
            <a:r>
              <a:rPr lang="de-DE" smtClean="0"/>
              <a:t>or </a:t>
            </a:r>
            <a:r>
              <a:rPr lang="de-DE" b="1" smtClean="0"/>
              <a:t>breakthrough </a:t>
            </a:r>
            <a:r>
              <a:rPr lang="de-DE" smtClean="0"/>
              <a:t>to a higher-order world system through co-operative action</a:t>
            </a:r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5 Global Sustainable </a:t>
            </a:r>
            <a:br>
              <a:rPr lang="de-DE"/>
            </a:br>
            <a:r>
              <a:rPr lang="de-DE"/>
              <a:t>Information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Framework of requirements:</a:t>
            </a:r>
          </a:p>
          <a:p>
            <a:pPr lvl="1"/>
            <a:r>
              <a:rPr lang="de-DE" smtClean="0"/>
              <a:t>first, the change must re-design relations among all humans on earth and between them and nature and technology and build up an integrative </a:t>
            </a:r>
            <a:r>
              <a:rPr lang="de-DE" b="1" smtClean="0"/>
              <a:t>new world-system</a:t>
            </a:r>
            <a:br>
              <a:rPr lang="de-DE" b="1" smtClean="0"/>
            </a:br>
            <a:r>
              <a:rPr lang="de-DE" b="1" smtClean="0"/>
              <a:t>– hence globality</a:t>
            </a:r>
          </a:p>
          <a:p>
            <a:endParaRPr lang="de-DE" smtClean="0"/>
          </a:p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420</Words>
  <Application>Microsoft Macintosh PowerPoint</Application>
  <PresentationFormat>On-screen Show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GLOBAL SUSTAINABLE INFORMATION SOCIETY</vt:lpstr>
      <vt:lpstr>Contents</vt:lpstr>
      <vt:lpstr>1 Social Systems</vt:lpstr>
      <vt:lpstr>2 Individualisation and socialisation</vt:lpstr>
      <vt:lpstr>3 Individualism and Collectivism</vt:lpstr>
      <vt:lpstr>4 Global Challenges</vt:lpstr>
      <vt:lpstr>4 Global Challenges</vt:lpstr>
      <vt:lpstr>4 Global Challenges</vt:lpstr>
      <vt:lpstr>5 Global Sustainable  Information Society</vt:lpstr>
      <vt:lpstr>5 Global Sustainable  Information Society</vt:lpstr>
      <vt:lpstr>5 Global Sustainable  Information Society</vt:lpstr>
      <vt:lpstr>5 Global Sustainable  Information Society</vt:lpstr>
      <vt:lpstr>5 Global Sustainable  Information Society</vt:lpstr>
      <vt:lpstr>5 Global Sustainable  Information Society</vt:lpstr>
      <vt:lpstr>5 Global Sustainable  Information Society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SUSTAINABLE INFORMATION SOCIETY</dc:title>
  <dc:creator>- -</dc:creator>
  <cp:lastModifiedBy>- -</cp:lastModifiedBy>
  <cp:revision>9</cp:revision>
  <dcterms:created xsi:type="dcterms:W3CDTF">2013-10-16T09:23:53Z</dcterms:created>
  <dcterms:modified xsi:type="dcterms:W3CDTF">2013-10-16T10:05:12Z</dcterms:modified>
</cp:coreProperties>
</file>